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1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58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53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94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80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97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31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94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87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43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3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69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6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467D8-71B1-9A49-80CC-BA27C6C55ED1}" type="datetimeFigureOut">
              <a:rPr lang="de-DE" smtClean="0"/>
              <a:t>27.04.14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D5E6-DA04-4F44-ABEA-07C8B87BB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0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6700" b="1" dirty="0" smtClean="0">
                <a:latin typeface="Trade Gothic LT Com Cn"/>
                <a:cs typeface="Trade Gothic LT Com Cn"/>
              </a:rPr>
              <a:t>AMNESTY INTERNATIONAL</a:t>
            </a:r>
            <a:br>
              <a:rPr lang="de-DE" sz="6700" b="1" dirty="0" smtClean="0">
                <a:latin typeface="Trade Gothic LT Com Cn"/>
                <a:cs typeface="Trade Gothic LT Com Cn"/>
              </a:rPr>
            </a:br>
            <a:r>
              <a:rPr lang="de-DE" b="1" dirty="0" smtClean="0">
                <a:latin typeface="Trade Gothic LT Com Cn"/>
                <a:cs typeface="Trade Gothic LT Com Cn"/>
              </a:rPr>
              <a:t/>
            </a:r>
            <a:br>
              <a:rPr lang="de-DE" b="1" dirty="0" smtClean="0">
                <a:latin typeface="Trade Gothic LT Com Cn"/>
                <a:cs typeface="Trade Gothic LT Com Cn"/>
              </a:rPr>
            </a:br>
            <a:r>
              <a:rPr lang="de-DE" b="1" dirty="0">
                <a:latin typeface="Trade Gothic LT Com Cn"/>
                <a:cs typeface="Trade Gothic LT Com Cn"/>
              </a:rPr>
              <a:t>s</a:t>
            </a:r>
            <a:r>
              <a:rPr lang="de-DE" b="1" dirty="0" smtClean="0">
                <a:latin typeface="Trade Gothic LT Com Cn"/>
                <a:cs typeface="Trade Gothic LT Com Cn"/>
              </a:rPr>
              <a:t>eit </a:t>
            </a:r>
            <a:r>
              <a:rPr lang="de-DE" b="1" dirty="0" smtClean="0">
                <a:latin typeface="Trade Gothic LT Com Cn"/>
                <a:cs typeface="Trade Gothic LT Com Cn"/>
              </a:rPr>
              <a:t>1961</a:t>
            </a:r>
            <a:br>
              <a:rPr lang="de-DE" b="1" dirty="0" smtClean="0">
                <a:latin typeface="Trade Gothic LT Com Cn"/>
                <a:cs typeface="Trade Gothic LT Com Cn"/>
              </a:rPr>
            </a:br>
            <a:r>
              <a:rPr lang="de-DE" b="1" dirty="0" smtClean="0">
                <a:latin typeface="Trade Gothic LT Com Cn"/>
                <a:cs typeface="Trade Gothic LT Com Cn"/>
              </a:rPr>
              <a:t> </a:t>
            </a:r>
            <a:r>
              <a:rPr lang="de-DE" b="1" dirty="0" smtClean="0">
                <a:latin typeface="Trade Gothic LT Com Cn"/>
                <a:cs typeface="Trade Gothic LT Com Cn"/>
              </a:rPr>
              <a:t>für die Menschenrechte weltweit</a:t>
            </a:r>
            <a:endParaRPr lang="de-DE" b="1" dirty="0">
              <a:latin typeface="Trade Gothic LT Com Cn"/>
              <a:cs typeface="Trade Gothic LT Com Cn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4293814"/>
            <a:ext cx="9143999" cy="1354667"/>
          </a:xfrm>
        </p:spPr>
        <p:txBody>
          <a:bodyPr>
            <a:normAutofit fontScale="92500" lnSpcReduction="20000"/>
          </a:bodyPr>
          <a:lstStyle/>
          <a:p>
            <a:endParaRPr lang="de-DE" sz="2900" dirty="0" smtClean="0">
              <a:latin typeface="Trade Gothic LT Com Cn"/>
              <a:cs typeface="Trade Gothic LT Com Cn"/>
            </a:endParaRPr>
          </a:p>
          <a:p>
            <a:endParaRPr lang="de-DE" sz="2900" dirty="0">
              <a:latin typeface="Trade Gothic LT Com Cn"/>
              <a:cs typeface="Trade Gothic LT Com Cn"/>
            </a:endParaRPr>
          </a:p>
          <a:p>
            <a:r>
              <a:rPr lang="de-DE" sz="2900" dirty="0" smtClean="0">
                <a:latin typeface="Trade Gothic LT Com Cn"/>
                <a:cs typeface="Trade Gothic LT Com Cn"/>
              </a:rPr>
              <a:t>AI-GRUPPE FRIEDRICHSDORF/BAD HOMBURG</a:t>
            </a:r>
            <a:endParaRPr lang="de-DE" sz="2900" dirty="0">
              <a:latin typeface="Trade Gothic LT Com Cn"/>
              <a:cs typeface="Trade Gothic LT Com Cn"/>
            </a:endParaRPr>
          </a:p>
        </p:txBody>
      </p:sp>
    </p:spTree>
    <p:extLst>
      <p:ext uri="{BB962C8B-B14F-4D97-AF65-F5344CB8AC3E}">
        <p14:creationId xmlns:p14="http://schemas.microsoft.com/office/powerpoint/2010/main" val="396583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01524"/>
            <a:ext cx="8229600" cy="5424639"/>
          </a:xfrm>
        </p:spPr>
        <p:txBody>
          <a:bodyPr>
            <a:normAutofit/>
          </a:bodyPr>
          <a:lstStyle/>
          <a:p>
            <a:r>
              <a:rPr lang="de-DE" sz="4400" b="1" dirty="0" smtClean="0">
                <a:latin typeface="Trade Gothic LT Com Cn"/>
                <a:cs typeface="Trade Gothic LT Com Cn"/>
              </a:rPr>
              <a:t>FRAGEN ÜBER FRAGEN...?</a:t>
            </a:r>
          </a:p>
          <a:p>
            <a:r>
              <a:rPr lang="de-DE" sz="4400" b="1" dirty="0" smtClean="0">
                <a:latin typeface="Trade Gothic LT Com Cn"/>
                <a:cs typeface="Trade Gothic LT Com Cn"/>
              </a:rPr>
              <a:t>LUST BEI UNS MITZUMACHEN?</a:t>
            </a:r>
          </a:p>
          <a:p>
            <a:endParaRPr lang="de-DE" sz="4400" b="1" dirty="0">
              <a:latin typeface="Trade Gothic LT Com Cn"/>
              <a:cs typeface="Trade Gothic LT Com Cn"/>
            </a:endParaRPr>
          </a:p>
          <a:p>
            <a:pPr marL="0" indent="0" algn="r">
              <a:buNone/>
            </a:pPr>
            <a:r>
              <a:rPr lang="de-DE" sz="2000" b="1" dirty="0" smtClean="0">
                <a:latin typeface="Trade Gothic LT Com Cn"/>
                <a:cs typeface="Trade Gothic LT Com Cn"/>
              </a:rPr>
              <a:t>Kontakt</a:t>
            </a:r>
          </a:p>
          <a:p>
            <a:pPr marL="0" indent="0" algn="r">
              <a:buNone/>
            </a:pPr>
            <a:r>
              <a:rPr lang="de-DE" sz="2000" smtClean="0">
                <a:latin typeface="Trade Gothic LT Com Cn"/>
                <a:cs typeface="Trade Gothic LT Com Cn"/>
              </a:rPr>
              <a:t>AI-</a:t>
            </a:r>
            <a:r>
              <a:rPr lang="de-DE" sz="2000" dirty="0" smtClean="0">
                <a:latin typeface="Trade Gothic LT Com Cn"/>
                <a:cs typeface="Trade Gothic LT Com Cn"/>
              </a:rPr>
              <a:t>GRUPPE FRIEDRICHSDORF/BAD HOMBURG</a:t>
            </a:r>
          </a:p>
          <a:p>
            <a:pPr marL="0" indent="0" algn="r">
              <a:buNone/>
            </a:pPr>
            <a:r>
              <a:rPr lang="de-DE" sz="2000" dirty="0" smtClean="0">
                <a:latin typeface="Trade Gothic LT Com Cn"/>
                <a:cs typeface="Trade Gothic LT Com Cn"/>
              </a:rPr>
              <a:t>Sigrid </a:t>
            </a:r>
            <a:r>
              <a:rPr lang="de-DE" sz="2000" dirty="0" err="1" smtClean="0">
                <a:latin typeface="Trade Gothic LT Com Cn"/>
                <a:cs typeface="Trade Gothic LT Com Cn"/>
              </a:rPr>
              <a:t>Ulmschneider</a:t>
            </a:r>
            <a:endParaRPr lang="de-DE" sz="2000" dirty="0" smtClean="0">
              <a:latin typeface="Trade Gothic LT Com Cn"/>
              <a:cs typeface="Trade Gothic LT Com Cn"/>
            </a:endParaRPr>
          </a:p>
          <a:p>
            <a:pPr marL="0" indent="0" algn="r">
              <a:buNone/>
            </a:pPr>
            <a:r>
              <a:rPr lang="de-DE" sz="2000" dirty="0" err="1" smtClean="0">
                <a:latin typeface="Trade Gothic LT Com Cn"/>
                <a:cs typeface="Trade Gothic LT Com Cn"/>
              </a:rPr>
              <a:t>Eichäckerstr</a:t>
            </a:r>
            <a:r>
              <a:rPr lang="de-DE" sz="2000" dirty="0" smtClean="0">
                <a:latin typeface="Trade Gothic LT Com Cn"/>
                <a:cs typeface="Trade Gothic LT Com Cn"/>
              </a:rPr>
              <a:t>. 27</a:t>
            </a:r>
          </a:p>
          <a:p>
            <a:pPr marL="0" indent="0" algn="r">
              <a:buNone/>
            </a:pPr>
            <a:r>
              <a:rPr lang="de-DE" sz="2000" dirty="0" smtClean="0">
                <a:latin typeface="Trade Gothic LT Com Cn"/>
                <a:cs typeface="Trade Gothic LT Com Cn"/>
              </a:rPr>
              <a:t>61381 Friedrichsdorf</a:t>
            </a:r>
          </a:p>
          <a:p>
            <a:pPr marL="0" indent="0" algn="r">
              <a:buNone/>
            </a:pPr>
            <a:r>
              <a:rPr lang="de-DE" sz="2000" dirty="0" smtClean="0">
                <a:latin typeface="Trade Gothic LT Com Cn"/>
                <a:cs typeface="Trade Gothic LT Com Cn"/>
              </a:rPr>
              <a:t>Tel.: 06172-72838</a:t>
            </a:r>
          </a:p>
          <a:p>
            <a:pPr marL="0" indent="0" algn="r">
              <a:buNone/>
            </a:pPr>
            <a:r>
              <a:rPr lang="de-DE" sz="2000" dirty="0" err="1" smtClean="0">
                <a:latin typeface="Trade Gothic LT Com Cn"/>
                <a:cs typeface="Trade Gothic LT Com Cn"/>
              </a:rPr>
              <a:t>www.ai-friedrichsdorf.de</a:t>
            </a:r>
            <a:endParaRPr lang="de-DE" sz="2000" dirty="0" smtClean="0">
              <a:latin typeface="Trade Gothic LT Com Cn"/>
              <a:cs typeface="Trade Gothic LT Com Cn"/>
            </a:endParaRPr>
          </a:p>
          <a:p>
            <a:pPr marL="0" indent="0">
              <a:buNone/>
            </a:pPr>
            <a:endParaRPr lang="de-DE" sz="4400" dirty="0" smtClean="0">
              <a:latin typeface="Trade Gothic LT Com Cn"/>
              <a:cs typeface="Trade Gothic LT Com Cn"/>
            </a:endParaRPr>
          </a:p>
        </p:txBody>
      </p:sp>
    </p:spTree>
    <p:extLst>
      <p:ext uri="{BB962C8B-B14F-4D97-AF65-F5344CB8AC3E}">
        <p14:creationId xmlns:p14="http://schemas.microsoft.com/office/powerpoint/2010/main" val="327904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Trade Gothic LT Com Cn"/>
                <a:cs typeface="Trade Gothic LT Com Cn"/>
              </a:rPr>
              <a:t>AUFTRAG VON AI</a:t>
            </a:r>
            <a:endParaRPr lang="de-DE" b="1" dirty="0">
              <a:latin typeface="Trade Gothic LT Com Cn"/>
              <a:cs typeface="Trade Gothic LT Com C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Trade Gothic LT Com Cn"/>
                <a:cs typeface="Trade Gothic LT Com Cn"/>
              </a:rPr>
              <a:t>Handlungsgrundlagen</a:t>
            </a:r>
          </a:p>
          <a:p>
            <a:pPr marL="457200" lvl="1" indent="0">
              <a:buNone/>
            </a:pPr>
            <a:r>
              <a:rPr lang="de-DE" dirty="0" smtClean="0">
                <a:latin typeface="Trade Gothic LT Com Cn"/>
                <a:cs typeface="Trade Gothic LT Com Cn"/>
              </a:rPr>
              <a:t>Das weltweit anerkannte Völkerrecht, insbesondere die allgemeine Erklärung der Menschenrechte</a:t>
            </a:r>
          </a:p>
          <a:p>
            <a:pPr marL="457200" lvl="1" indent="0">
              <a:buNone/>
            </a:pPr>
            <a:endParaRPr lang="de-DE" dirty="0" smtClean="0">
              <a:latin typeface="Trade Gothic LT Com Cn"/>
              <a:cs typeface="Trade Gothic LT Com Cn"/>
            </a:endParaRPr>
          </a:p>
          <a:p>
            <a:r>
              <a:rPr lang="de-DE" dirty="0" smtClean="0">
                <a:latin typeface="Trade Gothic LT Com Cn"/>
                <a:cs typeface="Trade Gothic LT Com Cn"/>
              </a:rPr>
              <a:t>Auftrag (Mandat)</a:t>
            </a:r>
          </a:p>
          <a:p>
            <a:pPr lvl="1"/>
            <a:r>
              <a:rPr lang="de-DE" dirty="0" smtClean="0">
                <a:latin typeface="Trade Gothic LT Com Cn"/>
                <a:cs typeface="Trade Gothic LT Com Cn"/>
              </a:rPr>
              <a:t>Förderung aller Menschenrechte</a:t>
            </a:r>
          </a:p>
          <a:p>
            <a:pPr lvl="1"/>
            <a:r>
              <a:rPr lang="de-DE" dirty="0" smtClean="0">
                <a:latin typeface="Trade Gothic LT Com Cn"/>
                <a:cs typeface="Trade Gothic LT Com Cn"/>
              </a:rPr>
              <a:t>Eintreten gegen schwerwiegende Menschenrechtsverletzungen</a:t>
            </a:r>
            <a:endParaRPr lang="de-DE" dirty="0">
              <a:latin typeface="Trade Gothic LT Com Cn"/>
              <a:cs typeface="Trade Gothic LT Com Cn"/>
            </a:endParaRPr>
          </a:p>
        </p:txBody>
      </p:sp>
    </p:spTree>
    <p:extLst>
      <p:ext uri="{BB962C8B-B14F-4D97-AF65-F5344CB8AC3E}">
        <p14:creationId xmlns:p14="http://schemas.microsoft.com/office/powerpoint/2010/main" val="364796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Trade Gothic LT Com Cn"/>
                <a:cs typeface="Trade Gothic LT Com Cn"/>
              </a:rPr>
              <a:t>GEGEN WELCHE MENSCHENRECHTS-VERLETZUNGEN GEHT AI VORRANGIG VOR?</a:t>
            </a:r>
            <a:endParaRPr lang="de-DE" b="1" dirty="0">
              <a:latin typeface="Trade Gothic LT Com Cn"/>
              <a:cs typeface="Trade Gothic LT Com C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Trade Gothic LT Com Cn"/>
                <a:cs typeface="Trade Gothic LT Com Cn"/>
              </a:rPr>
              <a:t>Verletzung der Gewissens-, Meinungs- und Bewegungsfreiheit, Freiheit von Diskriminierung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Verletzung des Rechts auf körperliche und geistige Unversehrtheit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Folter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Todesstrafe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„</a:t>
            </a:r>
            <a:r>
              <a:rPr lang="de-DE" dirty="0" err="1" smtClean="0">
                <a:latin typeface="Trade Gothic LT Com Cn"/>
                <a:cs typeface="Trade Gothic LT Com Cn"/>
              </a:rPr>
              <a:t>Verschwindenlassen</a:t>
            </a:r>
            <a:r>
              <a:rPr lang="de-DE" dirty="0" smtClean="0">
                <a:latin typeface="Trade Gothic LT Com Cn"/>
                <a:cs typeface="Trade Gothic LT Com Cn"/>
              </a:rPr>
              <a:t>“</a:t>
            </a:r>
            <a:endParaRPr lang="de-DE" dirty="0">
              <a:latin typeface="Trade Gothic LT Com Cn"/>
              <a:cs typeface="Trade Gothic LT Com Cn"/>
            </a:endParaRPr>
          </a:p>
        </p:txBody>
      </p:sp>
    </p:spTree>
    <p:extLst>
      <p:ext uri="{BB962C8B-B14F-4D97-AF65-F5344CB8AC3E}">
        <p14:creationId xmlns:p14="http://schemas.microsoft.com/office/powerpoint/2010/main" val="3461230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latin typeface="Trade Gothic LT Com Cn"/>
                <a:cs typeface="Trade Gothic LT Com Cn"/>
              </a:rPr>
              <a:t>WAS FORDERT AI?</a:t>
            </a:r>
            <a:endParaRPr lang="de-DE" b="1" dirty="0">
              <a:latin typeface="Trade Gothic LT Com Cn"/>
              <a:cs typeface="Trade Gothic LT Com C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 smtClean="0">
                <a:latin typeface="Trade Gothic LT Com Cn"/>
                <a:cs typeface="Trade Gothic LT Com Cn"/>
              </a:rPr>
              <a:t>Gewaltlose politische Gefangene</a:t>
            </a:r>
            <a:br>
              <a:rPr lang="de-DE" b="1" dirty="0" smtClean="0">
                <a:latin typeface="Trade Gothic LT Com Cn"/>
                <a:cs typeface="Trade Gothic LT Com Cn"/>
              </a:rPr>
            </a:br>
            <a:r>
              <a:rPr lang="de-DE" dirty="0" smtClean="0">
                <a:latin typeface="Trade Gothic LT Com Cn"/>
                <a:cs typeface="Trade Gothic LT Com Cn"/>
              </a:rPr>
              <a:t>sofortige und bedingungslose Freilassung</a:t>
            </a:r>
          </a:p>
          <a:p>
            <a:r>
              <a:rPr lang="de-DE" b="1" dirty="0" smtClean="0">
                <a:latin typeface="Trade Gothic LT Com Cn"/>
                <a:cs typeface="Trade Gothic LT Com Cn"/>
              </a:rPr>
              <a:t>Politische Gefangene</a:t>
            </a:r>
            <a:br>
              <a:rPr lang="de-DE" b="1" dirty="0" smtClean="0">
                <a:latin typeface="Trade Gothic LT Com Cn"/>
                <a:cs typeface="Trade Gothic LT Com Cn"/>
              </a:rPr>
            </a:br>
            <a:r>
              <a:rPr lang="de-DE" dirty="0" smtClean="0">
                <a:latin typeface="Trade Gothic LT Com Cn"/>
                <a:cs typeface="Trade Gothic LT Com Cn"/>
              </a:rPr>
              <a:t>Faires Verfahren/Haftbedingungen</a:t>
            </a:r>
          </a:p>
          <a:p>
            <a:r>
              <a:rPr lang="de-DE" b="1" dirty="0" smtClean="0">
                <a:latin typeface="Trade Gothic LT Com Cn"/>
                <a:cs typeface="Trade Gothic LT Com Cn"/>
              </a:rPr>
              <a:t>Gefangene generell</a:t>
            </a:r>
            <a:br>
              <a:rPr lang="de-DE" b="1" dirty="0" smtClean="0">
                <a:latin typeface="Trade Gothic LT Com Cn"/>
                <a:cs typeface="Trade Gothic LT Com Cn"/>
              </a:rPr>
            </a:br>
            <a:r>
              <a:rPr lang="de-DE" dirty="0" smtClean="0">
                <a:latin typeface="Trade Gothic LT Com Cn"/>
                <a:cs typeface="Trade Gothic LT Com Cn"/>
              </a:rPr>
              <a:t>Faires Gerichtsverfahren, keine Vollstreckung von Todesstrafen, Schutz vor Folter</a:t>
            </a:r>
          </a:p>
          <a:p>
            <a:r>
              <a:rPr lang="de-DE" b="1" dirty="0">
                <a:latin typeface="Trade Gothic LT Com Cn"/>
                <a:cs typeface="Trade Gothic LT Com Cn"/>
              </a:rPr>
              <a:t>s</a:t>
            </a:r>
            <a:r>
              <a:rPr lang="de-DE" b="1" dirty="0" smtClean="0">
                <a:latin typeface="Trade Gothic LT Com Cn"/>
                <a:cs typeface="Trade Gothic LT Com Cn"/>
              </a:rPr>
              <a:t>onstige Gruppen</a:t>
            </a:r>
            <a:br>
              <a:rPr lang="de-DE" b="1" dirty="0" smtClean="0">
                <a:latin typeface="Trade Gothic LT Com Cn"/>
                <a:cs typeface="Trade Gothic LT Com Cn"/>
              </a:rPr>
            </a:br>
            <a:r>
              <a:rPr lang="de-DE" dirty="0" smtClean="0">
                <a:latin typeface="Trade Gothic LT Com Cn"/>
                <a:cs typeface="Trade Gothic LT Com Cn"/>
              </a:rPr>
              <a:t>Schutz vor staatlichem Mord, „</a:t>
            </a:r>
            <a:r>
              <a:rPr lang="de-DE" dirty="0" err="1" smtClean="0">
                <a:latin typeface="Trade Gothic LT Com Cn"/>
                <a:cs typeface="Trade Gothic LT Com Cn"/>
              </a:rPr>
              <a:t>Verschwindenlassen</a:t>
            </a:r>
            <a:r>
              <a:rPr lang="de-DE" dirty="0" smtClean="0">
                <a:latin typeface="Trade Gothic LT Com Cn"/>
                <a:cs typeface="Trade Gothic LT Com Cn"/>
              </a:rPr>
              <a:t>“, Repressalien, etc.</a:t>
            </a:r>
          </a:p>
        </p:txBody>
      </p:sp>
    </p:spTree>
    <p:extLst>
      <p:ext uri="{BB962C8B-B14F-4D97-AF65-F5344CB8AC3E}">
        <p14:creationId xmlns:p14="http://schemas.microsoft.com/office/powerpoint/2010/main" val="138511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latin typeface="Trade Gothic LT Com Cn"/>
                <a:cs typeface="Trade Gothic LT Com Cn"/>
              </a:rPr>
              <a:t>SPEZIELLE ARBEITSFELDER VON AI</a:t>
            </a:r>
            <a:endParaRPr lang="de-DE" b="1" dirty="0">
              <a:latin typeface="Trade Gothic LT Com Cn"/>
              <a:cs typeface="Trade Gothic LT Com C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>
                <a:latin typeface="Trade Gothic LT Com Cn"/>
                <a:cs typeface="Trade Gothic LT Com Cn"/>
              </a:rPr>
              <a:t>Kriegsdienstverweigerer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Gewerkschafter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Frauen und Kinder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religiös Verfolgte</a:t>
            </a:r>
          </a:p>
          <a:p>
            <a:r>
              <a:rPr lang="de-DE" dirty="0" err="1" smtClean="0">
                <a:latin typeface="Trade Gothic LT Com Cn"/>
                <a:cs typeface="Trade Gothic LT Com Cn"/>
              </a:rPr>
              <a:t>Heilberufler</a:t>
            </a:r>
            <a:endParaRPr lang="de-DE" dirty="0" smtClean="0">
              <a:latin typeface="Trade Gothic LT Com Cn"/>
              <a:cs typeface="Trade Gothic LT Com Cn"/>
            </a:endParaRPr>
          </a:p>
          <a:p>
            <a:r>
              <a:rPr lang="de-DE" dirty="0" smtClean="0">
                <a:latin typeface="Trade Gothic LT Com Cn"/>
                <a:cs typeface="Trade Gothic LT Com Cn"/>
              </a:rPr>
              <a:t>Menschenrechtsaktivisten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Übergriffe durch bewaffnete Oppositionsgruppen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Rüstungsexporte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Menschenrechtserziehung</a:t>
            </a:r>
          </a:p>
        </p:txBody>
      </p:sp>
    </p:spTree>
    <p:extLst>
      <p:ext uri="{BB962C8B-B14F-4D97-AF65-F5344CB8AC3E}">
        <p14:creationId xmlns:p14="http://schemas.microsoft.com/office/powerpoint/2010/main" val="297420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latin typeface="Trade Gothic LT Com Cn"/>
                <a:cs typeface="Trade Gothic LT Com Cn"/>
              </a:rPr>
              <a:t>WIE SETZT SICH AI EIN?</a:t>
            </a:r>
            <a:endParaRPr lang="de-DE" b="1" dirty="0">
              <a:latin typeface="Trade Gothic LT Com Cn"/>
              <a:cs typeface="Trade Gothic LT Com C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Trade Gothic LT Com Cn"/>
                <a:cs typeface="Trade Gothic LT Com Cn"/>
              </a:rPr>
              <a:t>universell, unparteiisch und finanziell unabhängig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Wahrheiten ans Licht! – sorgfältige Recherchen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Protestbriefe/Appelle an Regierungen</a:t>
            </a:r>
          </a:p>
          <a:p>
            <a:pPr lvl="1"/>
            <a:r>
              <a:rPr lang="de-DE" dirty="0" smtClean="0">
                <a:latin typeface="Trade Gothic LT Com Cn"/>
                <a:cs typeface="Trade Gothic LT Com Cn"/>
              </a:rPr>
              <a:t>Eilaktionen (urgent </a:t>
            </a:r>
            <a:r>
              <a:rPr lang="de-DE" dirty="0" err="1" smtClean="0">
                <a:latin typeface="Trade Gothic LT Com Cn"/>
                <a:cs typeface="Trade Gothic LT Com Cn"/>
              </a:rPr>
              <a:t>actions</a:t>
            </a:r>
            <a:r>
              <a:rPr lang="de-DE" dirty="0" smtClean="0">
                <a:latin typeface="Trade Gothic LT Com Cn"/>
                <a:cs typeface="Trade Gothic LT Com Cn"/>
              </a:rPr>
              <a:t>)</a:t>
            </a:r>
          </a:p>
          <a:p>
            <a:pPr lvl="1"/>
            <a:r>
              <a:rPr lang="de-DE" dirty="0" smtClean="0">
                <a:latin typeface="Trade Gothic LT Com Cn"/>
                <a:cs typeface="Trade Gothic LT Com Cn"/>
              </a:rPr>
              <a:t>Briefe gegen das Vergessen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Kampagnen/Protestaktionen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Keine Arbeit im eigenen Land</a:t>
            </a:r>
          </a:p>
          <a:p>
            <a:pPr marL="0" indent="0">
              <a:buNone/>
            </a:pPr>
            <a:endParaRPr lang="de-DE" dirty="0" smtClean="0">
              <a:latin typeface="Trade Gothic LT Com Cn"/>
              <a:cs typeface="Trade Gothic LT Com Cn"/>
            </a:endParaRPr>
          </a:p>
        </p:txBody>
      </p:sp>
    </p:spTree>
    <p:extLst>
      <p:ext uri="{BB962C8B-B14F-4D97-AF65-F5344CB8AC3E}">
        <p14:creationId xmlns:p14="http://schemas.microsoft.com/office/powerpoint/2010/main" val="1974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Trade Gothic LT Com Cn"/>
                <a:cs typeface="Trade Gothic LT Com Cn"/>
              </a:rPr>
              <a:t>WIE IST AI-DEUTSCHLAND ORGANISIERT?</a:t>
            </a:r>
            <a:endParaRPr lang="de-DE" b="1" dirty="0">
              <a:latin typeface="Trade Gothic LT Com Cn"/>
              <a:cs typeface="Trade Gothic LT Com C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>
                <a:latin typeface="Trade Gothic LT Com Cn"/>
                <a:cs typeface="Trade Gothic LT Com Cn"/>
              </a:rPr>
              <a:t>Deutsche Sektion mit ca. 40.000 Mitgliedern </a:t>
            </a:r>
            <a:br>
              <a:rPr lang="de-DE" dirty="0" smtClean="0">
                <a:latin typeface="Trade Gothic LT Com Cn"/>
                <a:cs typeface="Trade Gothic LT Com Cn"/>
              </a:rPr>
            </a:br>
            <a:r>
              <a:rPr lang="de-DE" dirty="0" smtClean="0">
                <a:latin typeface="Trade Gothic LT Com Cn"/>
                <a:cs typeface="Trade Gothic LT Com Cn"/>
              </a:rPr>
              <a:t>(weltweit ca. 1.1 </a:t>
            </a:r>
            <a:r>
              <a:rPr lang="de-DE" dirty="0" err="1" smtClean="0">
                <a:latin typeface="Trade Gothic LT Com Cn"/>
                <a:cs typeface="Trade Gothic LT Com Cn"/>
              </a:rPr>
              <a:t>Mio</a:t>
            </a:r>
            <a:r>
              <a:rPr lang="de-DE" dirty="0" smtClean="0">
                <a:latin typeface="Trade Gothic LT Com Cn"/>
                <a:cs typeface="Trade Gothic LT Com Cn"/>
              </a:rPr>
              <a:t> Mitglieder)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Vorstand/nationales Sekretariat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Jahresversammlung/Bezirksversammlung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83 Länder-Koordinationsgruppen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16 Themen-Koordinationsgruppen</a:t>
            </a:r>
          </a:p>
          <a:p>
            <a:r>
              <a:rPr lang="de-DE" dirty="0">
                <a:latin typeface="Trade Gothic LT Com Cn"/>
                <a:cs typeface="Trade Gothic LT Com Cn"/>
              </a:rPr>
              <a:t>c</a:t>
            </a:r>
            <a:r>
              <a:rPr lang="de-DE" dirty="0" smtClean="0">
                <a:latin typeface="Trade Gothic LT Com Cn"/>
                <a:cs typeface="Trade Gothic LT Com Cn"/>
              </a:rPr>
              <a:t>a. 550 reguläre Gruppen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90 Schülergruppen</a:t>
            </a:r>
          </a:p>
        </p:txBody>
      </p:sp>
    </p:spTree>
    <p:extLst>
      <p:ext uri="{BB962C8B-B14F-4D97-AF65-F5344CB8AC3E}">
        <p14:creationId xmlns:p14="http://schemas.microsoft.com/office/powerpoint/2010/main" val="229894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Trade Gothic LT Com Cn"/>
                <a:cs typeface="Trade Gothic LT Com Cn"/>
              </a:rPr>
              <a:t>WAS MACHT AI-FRIEDRICHSDORF/BAD HOMBURG?</a:t>
            </a:r>
            <a:endParaRPr lang="de-DE" b="1" dirty="0">
              <a:latin typeface="Trade Gothic LT Com Cn"/>
              <a:cs typeface="Trade Gothic LT Com C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>
                <a:latin typeface="Trade Gothic LT Com Cn"/>
                <a:cs typeface="Trade Gothic LT Com Cn"/>
              </a:rPr>
              <a:t>Beteiligung an Kampagnen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Briefe gegen das Vergessen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Betreuung von Verschwundenen bzw. der betroffenen Angehörigen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Flüchtlingsarbeit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Menschenrechtserziehung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Gestaltung von Gottesdiensten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Kulturveranstaltungen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Verschiedene Infoveranstaltungen</a:t>
            </a:r>
          </a:p>
        </p:txBody>
      </p:sp>
    </p:spTree>
    <p:extLst>
      <p:ext uri="{BB962C8B-B14F-4D97-AF65-F5344CB8AC3E}">
        <p14:creationId xmlns:p14="http://schemas.microsoft.com/office/powerpoint/2010/main" val="337820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Trade Gothic LT Com Cn"/>
                <a:cs typeface="Trade Gothic LT Com Cn"/>
              </a:rPr>
              <a:t>ZUR DISKUSSION UND ZUM NACHDENKEN...</a:t>
            </a:r>
            <a:endParaRPr lang="de-DE" b="1" dirty="0">
              <a:latin typeface="Trade Gothic LT Com Cn"/>
              <a:cs typeface="Trade Gothic LT Com C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Trade Gothic LT Com Cn"/>
                <a:cs typeface="Trade Gothic LT Com Cn"/>
              </a:rPr>
              <a:t>Können Menschenrechte wirklich universell und unteilbar sein?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Sind ausreichend Nahrung, Wohnung, Trinkwasser und eine gesunde Umwelt nicht wichtiger als die Einhaltung der Menschenrechte?</a:t>
            </a:r>
            <a:endParaRPr lang="de-DE" dirty="0">
              <a:latin typeface="Trade Gothic LT Com Cn"/>
              <a:cs typeface="Trade Gothic LT Com Cn"/>
            </a:endParaRPr>
          </a:p>
          <a:p>
            <a:r>
              <a:rPr lang="de-DE" dirty="0" smtClean="0">
                <a:latin typeface="Trade Gothic LT Com Cn"/>
                <a:cs typeface="Trade Gothic LT Com Cn"/>
              </a:rPr>
              <a:t>Muss </a:t>
            </a:r>
            <a:r>
              <a:rPr lang="de-DE" b="1" dirty="0" smtClean="0">
                <a:latin typeface="Trade Gothic LT Com Cn"/>
                <a:cs typeface="Trade Gothic LT Com Cn"/>
              </a:rPr>
              <a:t>AI</a:t>
            </a:r>
            <a:r>
              <a:rPr lang="de-DE" dirty="0" smtClean="0">
                <a:latin typeface="Trade Gothic LT Com Cn"/>
                <a:cs typeface="Trade Gothic LT Com Cn"/>
              </a:rPr>
              <a:t> nicht „humanitäre Einsätze“ zur Durchsetzung der Menschenrechte befürworten?</a:t>
            </a:r>
          </a:p>
          <a:p>
            <a:r>
              <a:rPr lang="de-DE" dirty="0" smtClean="0">
                <a:latin typeface="Trade Gothic LT Com Cn"/>
                <a:cs typeface="Trade Gothic LT Com Cn"/>
              </a:rPr>
              <a:t>Kann </a:t>
            </a:r>
            <a:r>
              <a:rPr lang="de-DE" b="1" dirty="0" smtClean="0">
                <a:latin typeface="Trade Gothic LT Com Cn"/>
                <a:cs typeface="Trade Gothic LT Com Cn"/>
              </a:rPr>
              <a:t>AI</a:t>
            </a:r>
            <a:r>
              <a:rPr lang="de-DE" dirty="0" smtClean="0">
                <a:latin typeface="Trade Gothic LT Com Cn"/>
                <a:cs typeface="Trade Gothic LT Com Cn"/>
              </a:rPr>
              <a:t> letztlich wirklich was bewirken?</a:t>
            </a:r>
          </a:p>
        </p:txBody>
      </p:sp>
    </p:spTree>
    <p:extLst>
      <p:ext uri="{BB962C8B-B14F-4D97-AF65-F5344CB8AC3E}">
        <p14:creationId xmlns:p14="http://schemas.microsoft.com/office/powerpoint/2010/main" val="390950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Macintosh PowerPoint</Application>
  <PresentationFormat>Bildschirmpräsentation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Office-Design</vt:lpstr>
      <vt:lpstr>AMNESTY INTERNATIONAL  seit 1961  für die Menschenrechte weltweit</vt:lpstr>
      <vt:lpstr>AUFTRAG VON AI</vt:lpstr>
      <vt:lpstr>GEGEN WELCHE MENSCHENRECHTS-VERLETZUNGEN GEHT AI VORRANGIG VOR?</vt:lpstr>
      <vt:lpstr>WAS FORDERT AI?</vt:lpstr>
      <vt:lpstr>SPEZIELLE ARBEITSFELDER VON AI</vt:lpstr>
      <vt:lpstr>WIE SETZT SICH AI EIN?</vt:lpstr>
      <vt:lpstr>WIE IST AI-DEUTSCHLAND ORGANISIERT?</vt:lpstr>
      <vt:lpstr>WAS MACHT AI-FRIEDRICHSDORF/BAD HOMBURG?</vt:lpstr>
      <vt:lpstr>ZUR DISKUSSION UND ZUM NACHDENKEN...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AMNESTY INTERNATIONAL  seit über 40 Jahre für die Menschenrechte weltweit</dc:title>
  <dc:creator>Sophie Günster</dc:creator>
  <cp:lastModifiedBy>Sophie Günster</cp:lastModifiedBy>
  <cp:revision>5</cp:revision>
  <dcterms:created xsi:type="dcterms:W3CDTF">2014-02-21T11:27:29Z</dcterms:created>
  <dcterms:modified xsi:type="dcterms:W3CDTF">2014-04-27T10:59:36Z</dcterms:modified>
</cp:coreProperties>
</file>